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2" r:id="rId2"/>
    <p:sldId id="413" r:id="rId3"/>
    <p:sldId id="405" r:id="rId4"/>
    <p:sldId id="414" r:id="rId5"/>
    <p:sldId id="402" r:id="rId6"/>
    <p:sldId id="395" r:id="rId7"/>
    <p:sldId id="391" r:id="rId8"/>
    <p:sldId id="410" r:id="rId9"/>
    <p:sldId id="409" r:id="rId10"/>
    <p:sldId id="419" r:id="rId11"/>
    <p:sldId id="407" r:id="rId12"/>
    <p:sldId id="416" r:id="rId13"/>
    <p:sldId id="417" r:id="rId14"/>
    <p:sldId id="418" r:id="rId15"/>
    <p:sldId id="408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FF"/>
    <a:srgbClr val="3366FF"/>
    <a:srgbClr val="0000FF"/>
    <a:srgbClr val="FF0000"/>
    <a:srgbClr val="00FF00"/>
    <a:srgbClr val="FFFF00"/>
    <a:srgbClr val="FFFF99"/>
    <a:srgbClr val="00FF99"/>
    <a:srgbClr val="CC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3613" autoAdjust="0"/>
  </p:normalViewPr>
  <p:slideViewPr>
    <p:cSldViewPr>
      <p:cViewPr varScale="1">
        <p:scale>
          <a:sx n="36" d="100"/>
          <a:sy n="36" d="100"/>
        </p:scale>
        <p:origin x="-7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619ED08-C159-49CF-A37E-82F0D94E17E5}" type="datetimeFigureOut">
              <a:rPr lang="en-US"/>
              <a:pPr>
                <a:defRPr/>
              </a:pPr>
              <a:t>12/9/2019</a:t>
            </a:fld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b="0">
                <a:latin typeface=".VnTime" pitchFamily="34" charset="0"/>
              </a:defRPr>
            </a:lvl1pPr>
          </a:lstStyle>
          <a:p>
            <a:pPr>
              <a:defRPr/>
            </a:pPr>
            <a:fld id="{BB13A632-02AF-4216-A1C0-9EE4050DD9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295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 b="0"/>
            </a:lvl1pPr>
          </a:lstStyle>
          <a:p>
            <a:pPr>
              <a:defRPr/>
            </a:pPr>
            <a:fld id="{1E8C00FD-E7E2-408F-A7FB-FFC8B2ABEF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7832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835C6-99B7-4E8C-981A-9110B465E0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AC95C-C427-46B3-A888-48DA33978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19766-C016-42EC-80AA-46CEDB3F8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2205-AF4A-48B7-8E29-49A782807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F3FB-7F8A-4857-8179-C18CF52975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73304-3D40-427A-A55B-C56A943BC5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1A546-163F-4752-9B44-6E14C09C2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3E3E5-B35B-43B7-A53A-8E506F2EC6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3F22F-0EE5-4680-A685-B66EFA69D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5E7A1-0FAA-4148-A244-EAC63DAA6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2F3CF-F9DA-4B0F-982A-F39BFE306F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>
              <a:defRPr/>
            </a:pPr>
            <a:fld id="{59676A7B-6F87-4310-971E-4C9D2400D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anose="02020603050405020304" pitchFamily="18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anose="02020603050405020304" pitchFamily="18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anose="02020603050405020304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anose="02020603050405020304" pitchFamily="18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wm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9116" y="3282948"/>
            <a:ext cx="5143946" cy="1928027"/>
          </a:xfrm>
          <a:prstGeom prst="rect">
            <a:avLst/>
          </a:prstGeom>
        </p:spPr>
      </p:pic>
      <p:sp>
        <p:nvSpPr>
          <p:cNvPr id="3" name="Text Box 20"/>
          <p:cNvSpPr txBox="1">
            <a:spLocks noChangeArrowheads="1"/>
          </p:cNvSpPr>
          <p:nvPr/>
        </p:nvSpPr>
        <p:spPr bwMode="auto">
          <a:xfrm>
            <a:off x="409519" y="2260584"/>
            <a:ext cx="841095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200" dirty="0" err="1">
                <a:latin typeface="Times New Roman" panose="02020603050405020304" pitchFamily="18" charset="0"/>
              </a:rPr>
              <a:t>Quan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sát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hai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hình</a:t>
            </a:r>
            <a:r>
              <a:rPr lang="en-US" sz="2200" dirty="0">
                <a:latin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</a:rPr>
              <a:t>sau</a:t>
            </a:r>
            <a:r>
              <a:rPr lang="en-US" sz="2200" dirty="0">
                <a:latin typeface="Times New Roman" panose="02020603050405020304" pitchFamily="18" charset="0"/>
              </a:rPr>
              <a:t>, </a:t>
            </a:r>
            <a:r>
              <a:rPr lang="en-US" sz="2200" dirty="0" err="1" smtClean="0">
                <a:latin typeface="Times New Roman" panose="02020603050405020304" pitchFamily="18" charset="0"/>
              </a:rPr>
              <a:t>em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hãy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biết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hình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nào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chưa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được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tô</a:t>
            </a:r>
            <a:r>
              <a:rPr lang="en-US" sz="2200" dirty="0" smtClean="0">
                <a:latin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</a:rPr>
              <a:t>màu</a:t>
            </a:r>
            <a:r>
              <a:rPr lang="en-US" sz="2200" dirty="0" smtClean="0">
                <a:latin typeface="Times New Roman" panose="02020603050405020304" pitchFamily="18" charset="0"/>
              </a:rPr>
              <a:t>?</a:t>
            </a:r>
            <a:endParaRPr lang="en-US" sz="22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loud 4"/>
          <p:cNvSpPr/>
          <p:nvPr/>
        </p:nvSpPr>
        <p:spPr>
          <a:xfrm>
            <a:off x="847673" y="2413307"/>
            <a:ext cx="7704243" cy="3505247"/>
          </a:xfrm>
          <a:prstGeom prst="cloud">
            <a:avLst/>
          </a:prstGeom>
          <a:solidFill>
            <a:srgbClr val="FF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5"/>
          <p:cNvSpPr/>
          <p:nvPr/>
        </p:nvSpPr>
        <p:spPr>
          <a:xfrm>
            <a:off x="1085816" y="2705411"/>
            <a:ext cx="7295167" cy="303057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04908" y="3648078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Sử dụng công cụ        để tô màu cho bài vẽ</a:t>
            </a:r>
            <a:endParaRPr lang="en-US" sz="2800"/>
          </a:p>
        </p:txBody>
      </p:sp>
      <p:pic>
        <p:nvPicPr>
          <p:cNvPr id="10" name="Picture 9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2461" y="3611565"/>
            <a:ext cx="533415" cy="61875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8856" y="4487877"/>
            <a:ext cx="6937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- Vùng tô màu phải là một vùng khép kín</a:t>
            </a:r>
            <a:endParaRPr lang="en-US" sz="2800"/>
          </a:p>
        </p:txBody>
      </p:sp>
      <p:sp>
        <p:nvSpPr>
          <p:cNvPr id="15" name="TextBox 14"/>
          <p:cNvSpPr txBox="1"/>
          <p:nvPr/>
        </p:nvSpPr>
        <p:spPr>
          <a:xfrm>
            <a:off x="701622" y="1371584"/>
            <a:ext cx="332268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u="sng" smtClean="0">
                <a:solidFill>
                  <a:srgbClr val="FF0000"/>
                </a:solidFill>
              </a:rPr>
              <a:t>Em cần ghi nhớ</a:t>
            </a:r>
            <a:endParaRPr lang="en-US" sz="2800" u="sng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9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9979" y="617499"/>
            <a:ext cx="8534400" cy="224676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Trò</a:t>
            </a:r>
            <a:r>
              <a:rPr lang="en-US" sz="8000" spc="50" dirty="0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8000" spc="50" dirty="0" err="1">
                <a:ln w="11430">
                  <a:solidFill>
                    <a:srgbClr val="0070C0"/>
                  </a:solidFill>
                </a:ln>
                <a:solidFill>
                  <a:srgbClr val="00FF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chơi</a:t>
            </a:r>
            <a:endParaRPr lang="en-US" sz="8000" spc="50" dirty="0">
              <a:ln w="11430">
                <a:solidFill>
                  <a:srgbClr val="0070C0"/>
                </a:solidFill>
              </a:ln>
              <a:solidFill>
                <a:srgbClr val="00FF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nhanh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 ? Ai </a:t>
            </a:r>
            <a:r>
              <a:rPr lang="en-US" sz="6000" spc="50" dirty="0" err="1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đúng</a:t>
            </a:r>
            <a:r>
              <a:rPr lang="en-US" sz="6000" spc="50" dirty="0">
                <a:ln w="11430">
                  <a:solidFill>
                    <a:srgbClr val="0070C0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?</a:t>
            </a:r>
          </a:p>
        </p:txBody>
      </p:sp>
      <p:pic>
        <p:nvPicPr>
          <p:cNvPr id="3" name="Picture 2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700" y="3209922"/>
            <a:ext cx="2193153" cy="2994066"/>
          </a:xfrm>
          <a:prstGeom prst="rect">
            <a:avLst/>
          </a:prstGeom>
        </p:spPr>
      </p:pic>
      <p:pic>
        <p:nvPicPr>
          <p:cNvPr id="4" name="Picture 3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1019" y="3136896"/>
            <a:ext cx="2193153" cy="2994066"/>
          </a:xfrm>
          <a:prstGeom prst="rect">
            <a:avLst/>
          </a:prstGeom>
        </p:spPr>
      </p:pic>
      <p:pic>
        <p:nvPicPr>
          <p:cNvPr id="6" name="Picture 5" descr="15-12nhung-hinh-anh-dong-hai-huoc-cuc-ki-vui-nhon1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1799" y="3136896"/>
            <a:ext cx="2193153" cy="29940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2527" y="1993840"/>
            <a:ext cx="848836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Em hãy cho biết công cụ nào dưới đây dùng để tô màu?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7009" y="292306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9421" y="392715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3903" y="504773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19057" y="3976695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bu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778" y="2881305"/>
            <a:ext cx="584208" cy="495207"/>
          </a:xfrm>
          <a:prstGeom prst="rect">
            <a:avLst/>
          </a:prstGeom>
        </p:spPr>
      </p:pic>
      <p:pic>
        <p:nvPicPr>
          <p:cNvPr id="11" name="Picture 10" descr="t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2804" y="3903669"/>
            <a:ext cx="460389" cy="534050"/>
          </a:xfrm>
          <a:prstGeom prst="rect">
            <a:avLst/>
          </a:prstGeom>
        </p:spPr>
      </p:pic>
      <p:pic>
        <p:nvPicPr>
          <p:cNvPr id="12" name="Picture 11" descr="ta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9778" y="4926033"/>
            <a:ext cx="505521" cy="4718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2527" y="1993840"/>
            <a:ext cx="84883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u="sng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2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Để tô màu cho tranh em thực mấy bước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7009" y="292306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9421" y="3927157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3 bước.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903" y="5047732"/>
            <a:ext cx="8229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 bước</a:t>
            </a:r>
            <a:endParaRPr lang="en-US" sz="260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577009" y="3962400"/>
            <a:ext cx="489791" cy="4553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322343" y="4962546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1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9057" y="5035572"/>
            <a:ext cx="1971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Bước:…..</a:t>
            </a:r>
            <a:endParaRPr lang="en-US" sz="2800"/>
          </a:p>
        </p:txBody>
      </p:sp>
      <p:sp>
        <p:nvSpPr>
          <p:cNvPr id="5" name="TextBox 4"/>
          <p:cNvSpPr txBox="1"/>
          <p:nvPr/>
        </p:nvSpPr>
        <p:spPr>
          <a:xfrm>
            <a:off x="701622" y="2187558"/>
            <a:ext cx="71565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u="sng" smtClean="0">
                <a:solidFill>
                  <a:srgbClr val="3366FF"/>
                </a:solidFill>
              </a:rPr>
              <a:t>Câu 3</a:t>
            </a:r>
            <a:r>
              <a:rPr lang="en-US" sz="2600" smtClean="0">
                <a:solidFill>
                  <a:srgbClr val="3366FF"/>
                </a:solidFill>
              </a:rPr>
              <a:t>: Điền vào chỗ trống…… thứ tự các bước để tô màu cho hình vẽ</a:t>
            </a:r>
            <a:endParaRPr lang="en-US" sz="2600">
              <a:solidFill>
                <a:srgbClr val="3366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570" y="3246435"/>
            <a:ext cx="3176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Bước:......</a:t>
            </a:r>
            <a:endParaRPr lang="en-US" sz="2800"/>
          </a:p>
        </p:txBody>
      </p:sp>
      <p:sp>
        <p:nvSpPr>
          <p:cNvPr id="7" name="TextBox 6"/>
          <p:cNvSpPr txBox="1"/>
          <p:nvPr/>
        </p:nvSpPr>
        <p:spPr>
          <a:xfrm>
            <a:off x="482545" y="4159260"/>
            <a:ext cx="2336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Bước:….</a:t>
            </a:r>
            <a:endParaRPr lang="en-US" sz="28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979577" y="3173409"/>
            <a:ext cx="472430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/>
              <a:t>màu </a:t>
            </a:r>
            <a:r>
              <a:rPr lang="en-US" sz="2800" smtClean="0"/>
              <a:t>tô trong hộp màu. </a:t>
            </a:r>
            <a:endParaRPr lang="en-US" sz="2800"/>
          </a:p>
        </p:txBody>
      </p:sp>
      <p:pic>
        <p:nvPicPr>
          <p:cNvPr id="10" name="Picture 9" descr="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7189" y="2844792"/>
            <a:ext cx="1825650" cy="899238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2603" y="4159260"/>
            <a:ext cx="6729727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 smtClean="0"/>
              <a:t>Chọn vùng muốn tô màu, nháy chuột để tô</a:t>
            </a:r>
            <a:endParaRPr lang="en-US" sz="2800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25629" y="4999059"/>
            <a:ext cx="3619902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 smtClean="0"/>
              <a:t>Chọn </a:t>
            </a:r>
            <a:r>
              <a:rPr lang="en-US" sz="2800"/>
              <a:t>công cụ tô </a:t>
            </a:r>
            <a:r>
              <a:rPr lang="en-US" sz="2800" smtClean="0"/>
              <a:t>màu  </a:t>
            </a:r>
            <a:endParaRPr lang="en-US" sz="2800"/>
          </a:p>
        </p:txBody>
      </p:sp>
      <p:pic>
        <p:nvPicPr>
          <p:cNvPr id="13" name="Picture 12" descr="t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0877" y="4889520"/>
            <a:ext cx="496902" cy="57640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395369" y="3209922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2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31882" y="4086234"/>
            <a:ext cx="803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solidFill>
                  <a:srgbClr val="FF0000"/>
                </a:solidFill>
              </a:rPr>
              <a:t>3</a:t>
            </a:r>
            <a:endParaRPr lang="en-US" sz="280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ml00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0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45743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Kính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chúc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thầy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cô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giáo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mạnh</a:t>
            </a:r>
            <a:r>
              <a:rPr lang="en-US" sz="5400" dirty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khỏe</a:t>
            </a:r>
            <a:endParaRPr lang="en-US" sz="5400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6470" y="4833156"/>
            <a:ext cx="8534400" cy="1640951"/>
          </a:xfrm>
          <a:prstGeom prst="rect">
            <a:avLst/>
          </a:prstGeom>
          <a:noFill/>
        </p:spPr>
        <p:txBody>
          <a:bodyPr wrap="none">
            <a:prstTxWarp prst="textChevron">
              <a:avLst>
                <a:gd name="adj" fmla="val 0"/>
              </a:avLst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Chúc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các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em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chăm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ngoan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học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tốt</a:t>
            </a:r>
            <a:r>
              <a:rPr lang="en-US" sz="5400" dirty="0">
                <a:ln w="11430"/>
                <a:solidFill>
                  <a:srgbClr val="0000FF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Times New Roman" panose="02020603050405020304" pitchFamily="18" charset="0"/>
              </a:rPr>
              <a:t>! </a:t>
            </a:r>
          </a:p>
        </p:txBody>
      </p:sp>
    </p:spTree>
  </p:cSld>
  <p:clrMapOvr>
    <a:masterClrMapping/>
  </p:clrMapOvr>
  <p:transition spd="slow">
    <p:checker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2087724" y="2001431"/>
            <a:ext cx="4724400" cy="830262"/>
            <a:chOff x="2895600" y="84138"/>
            <a:chExt cx="4724400" cy="830262"/>
          </a:xfrm>
        </p:grpSpPr>
        <p:sp>
          <p:nvSpPr>
            <p:cNvPr id="3" name="AutoShape 17" descr="Pink tissue paper"/>
            <p:cNvSpPr>
              <a:spLocks noChangeArrowheads="1"/>
            </p:cNvSpPr>
            <p:nvPr/>
          </p:nvSpPr>
          <p:spPr bwMode="auto">
            <a:xfrm>
              <a:off x="2895600" y="84138"/>
              <a:ext cx="4724400" cy="830262"/>
            </a:xfrm>
            <a:prstGeom prst="roundRect">
              <a:avLst>
                <a:gd name="adj" fmla="val 50000"/>
              </a:avLst>
            </a:prstGeom>
            <a:blipFill dpi="0" rotWithShape="1">
              <a:blip r:embed="rId2"/>
              <a:srcRect/>
              <a:tile tx="0" ty="0" sx="100000" sy="100000" flip="none" algn="tl"/>
            </a:blipFill>
            <a:ln w="38100" algn="ctr">
              <a:solidFill>
                <a:srgbClr val="74A731"/>
              </a:solidFill>
              <a:round/>
            </a:ln>
          </p:spPr>
          <p:txBody>
            <a:bodyPr vert="eaVert" wrap="none" anchor="ctr"/>
            <a:lstStyle/>
            <a:p>
              <a:pPr algn="r" rtl="1" eaLnBrk="1" hangingPunct="1"/>
              <a:endParaRPr lang="en-US" sz="1800"/>
            </a:p>
          </p:txBody>
        </p:sp>
        <p:grpSp>
          <p:nvGrpSpPr>
            <p:cNvPr id="4" name="Group 73"/>
            <p:cNvGrpSpPr/>
            <p:nvPr/>
          </p:nvGrpSpPr>
          <p:grpSpPr bwMode="auto">
            <a:xfrm>
              <a:off x="3276600" y="185738"/>
              <a:ext cx="3962400" cy="681037"/>
              <a:chOff x="720" y="240"/>
              <a:chExt cx="4752" cy="505"/>
            </a:xfrm>
          </p:grpSpPr>
          <p:sp>
            <p:nvSpPr>
              <p:cNvPr id="5" name="AutoShape 23" descr="White marble"/>
              <p:cNvSpPr>
                <a:spLocks noChangeArrowheads="1"/>
              </p:cNvSpPr>
              <p:nvPr/>
            </p:nvSpPr>
            <p:spPr bwMode="gray">
              <a:xfrm>
                <a:off x="720" y="240"/>
                <a:ext cx="4752" cy="505"/>
              </a:xfrm>
              <a:prstGeom prst="roundRect">
                <a:avLst>
                  <a:gd name="adj" fmla="val 50000"/>
                </a:avLst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 w="38100" algn="ctr">
                <a:solidFill>
                  <a:srgbClr val="CC3300"/>
                </a:solidFill>
                <a:round/>
              </a:ln>
            </p:spPr>
            <p:txBody>
              <a:bodyPr vert="eaVert" wrap="none" anchor="ctr"/>
              <a:lstStyle/>
              <a:p>
                <a:pPr algn="r" rtl="1" eaLnBrk="1" hangingPunct="1"/>
                <a:endParaRPr lang="en-US" sz="1800">
                  <a:solidFill>
                    <a:schemeClr val="bg1"/>
                  </a:solidFill>
                </a:endParaRPr>
              </a:p>
            </p:txBody>
          </p:sp>
          <p:sp>
            <p:nvSpPr>
              <p:cNvPr id="6" name="Text Box 26" descr="White marble"/>
              <p:cNvSpPr txBox="1">
                <a:spLocks noChangeArrowheads="1"/>
              </p:cNvSpPr>
              <p:nvPr/>
            </p:nvSpPr>
            <p:spPr bwMode="gray">
              <a:xfrm>
                <a:off x="918" y="296"/>
                <a:ext cx="4371" cy="365"/>
              </a:xfrm>
              <a:prstGeom prst="rect">
                <a:avLst/>
              </a:prstGeom>
              <a:blipFill dpi="0" rotWithShape="1">
                <a:blip r:embed="rId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sz="2600" b="1" u="sng" dirty="0">
                    <a:solidFill>
                      <a:srgbClr val="0033CC"/>
                    </a:solidFill>
                  </a:rPr>
                  <a:t>MỤC TIÊU BÀI HỌC</a:t>
                </a:r>
              </a:p>
            </p:txBody>
          </p:sp>
        </p:grpSp>
      </p:grpSp>
      <p:sp>
        <p:nvSpPr>
          <p:cNvPr id="7" name="Flowchart: Terminator 6"/>
          <p:cNvSpPr/>
          <p:nvPr/>
        </p:nvSpPr>
        <p:spPr>
          <a:xfrm>
            <a:off x="1918468" y="3247951"/>
            <a:ext cx="6181924" cy="973137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dirty="0" err="1" smtClean="0">
                <a:solidFill>
                  <a:schemeClr val="tx1"/>
                </a:solidFill>
              </a:rPr>
              <a:t>Biết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sử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dụng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công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cụ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tô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màu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để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tô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màu</a:t>
            </a:r>
            <a:r>
              <a:rPr lang="en-US" sz="2600" b="0" dirty="0" smtClean="0">
                <a:solidFill>
                  <a:schemeClr val="tx1"/>
                </a:solidFill>
              </a:rPr>
              <a:t> chi </a:t>
            </a:r>
            <a:r>
              <a:rPr lang="en-US" sz="2600" b="0" dirty="0" err="1" smtClean="0">
                <a:solidFill>
                  <a:schemeClr val="tx1"/>
                </a:solidFill>
              </a:rPr>
              <a:t>tiết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tranh</a:t>
            </a:r>
            <a:r>
              <a:rPr lang="en-US" sz="2600" b="0" dirty="0" smtClean="0">
                <a:solidFill>
                  <a:schemeClr val="tx1"/>
                </a:solidFill>
              </a:rPr>
              <a:t> </a:t>
            </a:r>
            <a:r>
              <a:rPr lang="en-US" sz="2600" b="0" dirty="0" err="1" smtClean="0">
                <a:solidFill>
                  <a:schemeClr val="tx1"/>
                </a:solidFill>
              </a:rPr>
              <a:t>vẽ</a:t>
            </a:r>
            <a:r>
              <a:rPr lang="en-US" sz="2600" b="0" dirty="0" smtClean="0">
                <a:solidFill>
                  <a:schemeClr val="tx1"/>
                </a:solidFill>
              </a:rPr>
              <a:t>.</a:t>
            </a:r>
            <a:endParaRPr lang="en-US" sz="2600" b="0" dirty="0">
              <a:solidFill>
                <a:schemeClr val="tx1"/>
              </a:solidFill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2011487" y="5046563"/>
            <a:ext cx="6232921" cy="974725"/>
          </a:xfrm>
          <a:prstGeom prst="flowChartTerminato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600" b="0" smtClean="0">
                <a:solidFill>
                  <a:schemeClr val="tx1"/>
                </a:solidFill>
              </a:rPr>
              <a:t>Thực hiện nhanh nhẹn thao tác tô màu cho tranh vẽ.</a:t>
            </a:r>
            <a:endParaRPr lang="en-US" sz="2600" b="0" dirty="0">
              <a:solidFill>
                <a:schemeClr val="tx1"/>
              </a:solidFill>
            </a:endParaRPr>
          </a:p>
        </p:txBody>
      </p:sp>
      <p:grpSp>
        <p:nvGrpSpPr>
          <p:cNvPr id="9" name="Group 7"/>
          <p:cNvGrpSpPr/>
          <p:nvPr/>
        </p:nvGrpSpPr>
        <p:grpSpPr bwMode="auto">
          <a:xfrm>
            <a:off x="532807" y="3465004"/>
            <a:ext cx="1554917" cy="2376264"/>
            <a:chOff x="350838" y="1876799"/>
            <a:chExt cx="1554162" cy="2746001"/>
          </a:xfrm>
        </p:grpSpPr>
        <p:grpSp>
          <p:nvGrpSpPr>
            <p:cNvPr id="10" name="Group 7"/>
            <p:cNvGrpSpPr/>
            <p:nvPr/>
          </p:nvGrpSpPr>
          <p:grpSpPr bwMode="auto">
            <a:xfrm>
              <a:off x="914400" y="2133600"/>
              <a:ext cx="914400" cy="152400"/>
              <a:chOff x="0" y="1896"/>
              <a:chExt cx="5760" cy="120"/>
            </a:xfrm>
          </p:grpSpPr>
          <p:sp>
            <p:nvSpPr>
              <p:cNvPr id="26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1" name="Group 40"/>
            <p:cNvGrpSpPr/>
            <p:nvPr/>
          </p:nvGrpSpPr>
          <p:grpSpPr bwMode="auto">
            <a:xfrm rot="5400000">
              <a:off x="-243681" y="3185319"/>
              <a:ext cx="1858962" cy="304800"/>
              <a:chOff x="0" y="1896"/>
              <a:chExt cx="5760" cy="120"/>
            </a:xfrm>
          </p:grpSpPr>
          <p:sp>
            <p:nvSpPr>
              <p:cNvPr id="24" name="Rectangle 41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" name="Rectangle 42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Group 14"/>
            <p:cNvGrpSpPr/>
            <p:nvPr/>
          </p:nvGrpSpPr>
          <p:grpSpPr bwMode="auto">
            <a:xfrm rot="5400000">
              <a:off x="317343" y="1917435"/>
              <a:ext cx="717865" cy="636587"/>
              <a:chOff x="2078" y="1824"/>
              <a:chExt cx="1783" cy="1615"/>
            </a:xfrm>
          </p:grpSpPr>
          <p:sp>
            <p:nvSpPr>
              <p:cNvPr id="19" name="AutoShape 16"/>
              <p:cNvSpPr>
                <a:spLocks noChangeArrowheads="1"/>
              </p:cNvSpPr>
              <p:nvPr/>
            </p:nvSpPr>
            <p:spPr bwMode="gray">
              <a:xfrm rot="5400000" flipH="1">
                <a:off x="3610" y="2514"/>
                <a:ext cx="309" cy="193"/>
              </a:xfrm>
              <a:prstGeom prst="upArrow">
                <a:avLst>
                  <a:gd name="adj1" fmla="val 51676"/>
                  <a:gd name="adj2" fmla="val 100000"/>
                </a:avLst>
              </a:prstGeom>
              <a:gradFill rotWithShape="1">
                <a:gsLst>
                  <a:gs pos="0">
                    <a:schemeClr val="tx2"/>
                  </a:gs>
                  <a:gs pos="100000">
                    <a:srgbClr val="F1FBFD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rot="10800000"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0" name="Oval 18"/>
              <p:cNvSpPr>
                <a:spLocks noChangeArrowheads="1"/>
              </p:cNvSpPr>
              <p:nvPr/>
            </p:nvSpPr>
            <p:spPr bwMode="gray">
              <a:xfrm>
                <a:off x="2078" y="1824"/>
                <a:ext cx="1615" cy="1615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1" name="Oval 19"/>
              <p:cNvSpPr>
                <a:spLocks noChangeArrowheads="1"/>
              </p:cNvSpPr>
              <p:nvPr/>
            </p:nvSpPr>
            <p:spPr bwMode="gray">
              <a:xfrm>
                <a:off x="2170" y="1915"/>
                <a:ext cx="1430" cy="1430"/>
              </a:xfrm>
              <a:prstGeom prst="ellipse">
                <a:avLst/>
              </a:prstGeom>
              <a:gradFill rotWithShape="1">
                <a:gsLst>
                  <a:gs pos="0">
                    <a:srgbClr val="A2A2A2"/>
                  </a:gs>
                  <a:gs pos="50000">
                    <a:srgbClr val="FFFFFF"/>
                  </a:gs>
                  <a:gs pos="100000">
                    <a:srgbClr val="A2A2A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2" name="Oval 22"/>
              <p:cNvSpPr>
                <a:spLocks noChangeArrowheads="1"/>
              </p:cNvSpPr>
              <p:nvPr/>
            </p:nvSpPr>
            <p:spPr bwMode="gray">
              <a:xfrm>
                <a:off x="2169" y="2099"/>
                <a:ext cx="1412" cy="1079"/>
              </a:xfrm>
              <a:prstGeom prst="ellipse">
                <a:avLst/>
              </a:prstGeom>
              <a:gradFill rotWithShape="1">
                <a:gsLst>
                  <a:gs pos="0">
                    <a:srgbClr val="7A7400"/>
                  </a:gs>
                  <a:gs pos="50000">
                    <a:schemeClr val="hlink"/>
                  </a:gs>
                  <a:gs pos="100000">
                    <a:srgbClr val="7A7400"/>
                  </a:gs>
                </a:gsLst>
                <a:lin ang="18900000" scaled="1"/>
              </a:gradFill>
              <a:ln>
                <a:noFill/>
              </a:ln>
            </p:spPr>
            <p:txBody>
              <a:bodyPr rot="10800000" vert="eaVert" anchor="ctr">
                <a:spAutoFit/>
              </a:bodyPr>
              <a:lstStyle/>
              <a:p>
                <a:pPr eaLnBrk="1" hangingPunct="1">
                  <a:defRPr/>
                </a:pPr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3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2178" y="2085"/>
                <a:ext cx="1417" cy="1095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3" name="Group 7"/>
            <p:cNvGrpSpPr/>
            <p:nvPr/>
          </p:nvGrpSpPr>
          <p:grpSpPr bwMode="auto">
            <a:xfrm>
              <a:off x="990600" y="4191000"/>
              <a:ext cx="914400" cy="152400"/>
              <a:chOff x="0" y="1896"/>
              <a:chExt cx="5760" cy="120"/>
            </a:xfrm>
          </p:grpSpPr>
          <p:sp>
            <p:nvSpPr>
              <p:cNvPr id="17" name="Rectangle 8"/>
              <p:cNvSpPr>
                <a:spLocks noChangeArrowheads="1"/>
              </p:cNvSpPr>
              <p:nvPr/>
            </p:nvSpPr>
            <p:spPr bwMode="gray">
              <a:xfrm>
                <a:off x="0" y="1896"/>
                <a:ext cx="5760" cy="47"/>
              </a:xfrm>
              <a:prstGeom prst="rect">
                <a:avLst/>
              </a:prstGeom>
              <a:gradFill rotWithShape="1">
                <a:gsLst>
                  <a:gs pos="0">
                    <a:srgbClr val="808080"/>
                  </a:gs>
                  <a:gs pos="100000">
                    <a:srgbClr val="ECECEC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" name="Rectangle 9"/>
              <p:cNvSpPr>
                <a:spLocks noChangeArrowheads="1"/>
              </p:cNvSpPr>
              <p:nvPr/>
            </p:nvSpPr>
            <p:spPr bwMode="gray">
              <a:xfrm>
                <a:off x="0" y="1942"/>
                <a:ext cx="5760" cy="74"/>
              </a:xfrm>
              <a:prstGeom prst="rect">
                <a:avLst/>
              </a:prstGeom>
              <a:gradFill rotWithShape="1">
                <a:gsLst>
                  <a:gs pos="0">
                    <a:srgbClr val="CFCFCF"/>
                  </a:gs>
                  <a:gs pos="100000">
                    <a:srgbClr val="5F5F5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14" name="Group 14"/>
            <p:cNvGrpSpPr/>
            <p:nvPr/>
          </p:nvGrpSpPr>
          <p:grpSpPr bwMode="auto">
            <a:xfrm rot="5400000">
              <a:off x="345281" y="3977482"/>
              <a:ext cx="650875" cy="639762"/>
              <a:chOff x="4142" y="1832"/>
              <a:chExt cx="1621" cy="1610"/>
            </a:xfrm>
          </p:grpSpPr>
          <p:sp>
            <p:nvSpPr>
              <p:cNvPr id="15" name="Oval 18"/>
              <p:cNvSpPr>
                <a:spLocks noChangeArrowheads="1"/>
              </p:cNvSpPr>
              <p:nvPr/>
            </p:nvSpPr>
            <p:spPr bwMode="gray">
              <a:xfrm>
                <a:off x="4142" y="1832"/>
                <a:ext cx="1621" cy="1610"/>
              </a:xfrm>
              <a:prstGeom prst="ellipse">
                <a:avLst/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5400000" scaled="1"/>
              </a:gradFill>
              <a:ln w="57150" algn="ctr">
                <a:solidFill>
                  <a:srgbClr val="C0C0C0"/>
                </a:solidFill>
                <a:round/>
              </a:ln>
            </p:spPr>
            <p:txBody>
              <a:bodyPr rot="10800000" vert="eaVert" wrap="none" anchor="ctr"/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Oval 23" descr="Pink tissue paper"/>
              <p:cNvSpPr>
                <a:spLocks noChangeArrowheads="1"/>
              </p:cNvSpPr>
              <p:nvPr/>
            </p:nvSpPr>
            <p:spPr bwMode="gray">
              <a:xfrm>
                <a:off x="4245" y="2090"/>
                <a:ext cx="1422" cy="1091"/>
              </a:xfrm>
              <a:prstGeom prst="ellipse">
                <a:avLst/>
              </a:prstGeom>
              <a:blipFill dpi="0" rotWithShape="1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38100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rot="10800000" vert="eaVert" anchor="ctr">
                <a:spAutoFit/>
              </a:bodyPr>
              <a:lstStyle/>
              <a:p>
                <a:pPr eaLnBrk="1" hangingPunct="1"/>
                <a:endParaRPr lang="en-US" sz="18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0" y="533367"/>
            <a:ext cx="914400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7030A0"/>
                </a:solidFill>
              </a:rPr>
              <a:t>Bài</a:t>
            </a:r>
            <a:r>
              <a:rPr lang="en-US" sz="2800" smtClean="0">
                <a:solidFill>
                  <a:srgbClr val="7030A0"/>
                </a:solidFill>
              </a:rPr>
              <a:t> </a:t>
            </a:r>
            <a:r>
              <a:rPr lang="en-US" sz="2800" smtClean="0">
                <a:solidFill>
                  <a:srgbClr val="7030A0"/>
                </a:solidFill>
              </a:rPr>
              <a:t>6: </a:t>
            </a:r>
            <a:r>
              <a:rPr lang="en-US" sz="2800" dirty="0" smtClean="0">
                <a:solidFill>
                  <a:srgbClr val="7030A0"/>
                </a:solidFill>
              </a:rPr>
              <a:t>Tô màu hoàn thiện tranh vẽ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409517" y="4008438"/>
            <a:ext cx="8507529" cy="109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</a:rPr>
              <a:t>Thảo luận nhóm  (Thời gian 3 phút) với nội dung: </a:t>
            </a:r>
          </a:p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2600" i="1">
                <a:solidFill>
                  <a:srgbClr val="FF0000"/>
                </a:solidFill>
                <a:latin typeface="Times New Roman" panose="02020603050405020304" pitchFamily="18" charset="0"/>
              </a:rPr>
              <a:t>Hãy </a:t>
            </a:r>
            <a:r>
              <a:rPr lang="en-US" sz="26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chỉ ra vị trí công cụ tô màu        trên phần mềm Paint   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0267" y="2522531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3160511" y="1805454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FF0000"/>
                  </a:solidFill>
                  <a:rou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Thảo luận nhóm</a:t>
            </a:r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519057" y="1220767"/>
            <a:ext cx="57912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>
                <a:solidFill>
                  <a:srgbClr val="3333FF"/>
                </a:solidFill>
                <a:latin typeface="Times New Roman" panose="02020603050405020304" pitchFamily="18" charset="0"/>
              </a:rPr>
              <a:t>1. </a:t>
            </a: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</a:rPr>
              <a:t>Công cụ tô màu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6" name="Picture 15" descr="tô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9695" y="4451364"/>
            <a:ext cx="496902" cy="5764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5"/>
          <p:cNvSpPr txBox="1">
            <a:spLocks noChangeArrowheads="1"/>
          </p:cNvSpPr>
          <p:nvPr/>
        </p:nvSpPr>
        <p:spPr bwMode="auto">
          <a:xfrm>
            <a:off x="592083" y="1040108"/>
            <a:ext cx="8229600" cy="49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600" b="1" smtClean="0">
                <a:solidFill>
                  <a:srgbClr val="3333FF"/>
                </a:solidFill>
                <a:latin typeface="Times New Roman" panose="02020603050405020304" pitchFamily="18" charset="0"/>
              </a:rPr>
              <a:t>2. Tô màu cho tranh</a:t>
            </a:r>
            <a:endParaRPr lang="en-US" sz="2600" b="1">
              <a:solidFill>
                <a:srgbClr val="3333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190440" y="3611565"/>
            <a:ext cx="8521700" cy="109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</a:rPr>
              <a:t>Thảo luận nhóm  (Thời gian </a:t>
            </a:r>
            <a:r>
              <a:rPr lang="en-US" sz="2600" smtClean="0">
                <a:solidFill>
                  <a:srgbClr val="3333FF"/>
                </a:solidFill>
                <a:latin typeface="Times New Roman" panose="02020603050405020304" pitchFamily="18" charset="0"/>
              </a:rPr>
              <a:t>3 </a:t>
            </a:r>
            <a:r>
              <a:rPr lang="en-US" sz="2600">
                <a:solidFill>
                  <a:srgbClr val="3333FF"/>
                </a:solidFill>
                <a:latin typeface="Times New Roman" panose="02020603050405020304" pitchFamily="18" charset="0"/>
              </a:rPr>
              <a:t>phút) với nội dung: </a:t>
            </a:r>
          </a:p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sz="2600" i="1" smtClean="0">
                <a:solidFill>
                  <a:srgbClr val="FF0000"/>
                </a:solidFill>
                <a:latin typeface="Times New Roman" panose="02020603050405020304" pitchFamily="18" charset="0"/>
              </a:rPr>
              <a:t>	Nêu các bước tô màu cho tranh “ Lá cờ Việt Nam”?</a:t>
            </a:r>
            <a:endParaRPr lang="en-US" sz="260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2508" y="2246867"/>
            <a:ext cx="17526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19"/>
          <p:cNvSpPr>
            <a:spLocks noChangeArrowheads="1" noChangeShapeType="1" noTextEdit="1"/>
          </p:cNvSpPr>
          <p:nvPr/>
        </p:nvSpPr>
        <p:spPr bwMode="auto">
          <a:xfrm>
            <a:off x="2709837" y="1591615"/>
            <a:ext cx="3165475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ln w="12700">
                  <a:solidFill>
                    <a:srgbClr val="FF0000"/>
                  </a:solidFill>
                  <a:round/>
                </a:ln>
                <a:solidFill>
                  <a:srgbClr val="0000FF">
                    <a:alpha val="50195"/>
                  </a:srgbClr>
                </a:solidFill>
                <a:effectLst>
                  <a:outerShdw blurRad="60007" dist="310007" dir="7679996" sy="30000" kx="1300191" algn="ctr" rotWithShape="0">
                    <a:srgbClr val="000000">
                      <a:alpha val="31998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Thảo luận nhóm</a:t>
            </a:r>
          </a:p>
        </p:txBody>
      </p:sp>
      <p:pic>
        <p:nvPicPr>
          <p:cNvPr id="9" name="Picture 8" descr="c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506" y="4706955"/>
            <a:ext cx="2227293" cy="1460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2544" y="1203314"/>
            <a:ext cx="78835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Các bước thực hiện tô màu </a:t>
            </a:r>
            <a:r>
              <a:rPr lang="en-US" sz="2800" smtClean="0">
                <a:solidFill>
                  <a:srgbClr val="FF0000"/>
                </a:solidFill>
              </a:rPr>
              <a:t>cho tranh</a:t>
            </a:r>
            <a:endParaRPr lang="en-US" sz="280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1161" y="2145981"/>
            <a:ext cx="4910319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/>
              <a:t>Bước 1: Chọn công cụ tô </a:t>
            </a:r>
            <a:r>
              <a:rPr lang="en-US" sz="2800" smtClean="0"/>
              <a:t>màu  </a:t>
            </a:r>
            <a:endParaRPr lang="en-US" sz="2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74648" y="3098178"/>
            <a:ext cx="6014723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/>
              <a:t>Bước 2: </a:t>
            </a:r>
            <a:r>
              <a:rPr lang="en-US" sz="2800" smtClean="0"/>
              <a:t>Chọn </a:t>
            </a:r>
            <a:r>
              <a:rPr lang="en-US" sz="2800"/>
              <a:t>màu </a:t>
            </a:r>
            <a:r>
              <a:rPr lang="en-US" sz="2800" smtClean="0"/>
              <a:t>tô trong hộp màu. </a:t>
            </a:r>
            <a:endParaRPr lang="en-US" sz="28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74648" y="5181624"/>
            <a:ext cx="802014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sz="2800"/>
              <a:t>Bước 3: </a:t>
            </a:r>
            <a:r>
              <a:rPr lang="en-US" sz="2800" smtClean="0"/>
              <a:t>Chọn vùng muốn tô màu, nháy chuột để tô</a:t>
            </a:r>
            <a:endParaRPr lang="en-US" sz="2800"/>
          </a:p>
        </p:txBody>
      </p:sp>
      <p:pic>
        <p:nvPicPr>
          <p:cNvPr id="12" name="Picture 11" descr="tô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7990" y="1976755"/>
            <a:ext cx="497205" cy="576580"/>
          </a:xfrm>
          <a:prstGeom prst="rect">
            <a:avLst/>
          </a:prstGeom>
        </p:spPr>
      </p:pic>
      <p:pic>
        <p:nvPicPr>
          <p:cNvPr id="13" name="Picture 12" descr="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6210" y="3707130"/>
            <a:ext cx="4972685" cy="13881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52" y="1579830"/>
            <a:ext cx="8534400" cy="132343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spc="50" dirty="0">
                <a:ln w="11430">
                  <a:solidFill>
                    <a:srgbClr val="0070C0"/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THỰC HÀNH </a:t>
            </a:r>
          </a:p>
        </p:txBody>
      </p:sp>
      <p:pic>
        <p:nvPicPr>
          <p:cNvPr id="9219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0800000">
            <a:off x="7812088" y="549275"/>
            <a:ext cx="863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10" descr="EF5A5FBE7C05422E9F0C3FC53099299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981075"/>
            <a:ext cx="85725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2241550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5" descr="D6813819845B4220B39B42C244DE315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6263" y="4545013"/>
            <a:ext cx="8572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15" descr="FF1E1E57665942E3A74FF221CEBC426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1989138"/>
            <a:ext cx="6858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2" descr="j01953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92721" y="4414851"/>
            <a:ext cx="1905000" cy="194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38134" y="1089025"/>
            <a:ext cx="7667731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1: </a:t>
            </a:r>
            <a:r>
              <a:rPr lang="vi-VN" sz="2800" b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 </a:t>
            </a:r>
            <a:r>
              <a:rPr lang="vi-VN" sz="2800" b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</a:t>
            </a:r>
            <a:r>
              <a:rPr lang="en-US" sz="2800" b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 hình 1 rồi thực hiện tô màu để được hình 2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1" name="TextBox 4"/>
          <p:cNvSpPr txBox="1">
            <a:spLocks noChangeArrowheads="1"/>
          </p:cNvSpPr>
          <p:nvPr/>
        </p:nvSpPr>
        <p:spPr bwMode="auto">
          <a:xfrm>
            <a:off x="1204913" y="333375"/>
            <a:ext cx="684212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3600">
                <a:solidFill>
                  <a:srgbClr val="0000FF"/>
                </a:solidFill>
                <a:cs typeface="Times New Roman" panose="02020603050405020304" pitchFamily="18" charset="0"/>
              </a:rPr>
              <a:t>Bài thực hành</a:t>
            </a:r>
            <a:r>
              <a:rPr lang="vi-VN" altLang="en-US" sz="4400">
                <a:solidFill>
                  <a:srgbClr val="0000FF"/>
                </a:solidFill>
                <a:cs typeface="Times New Roman" panose="02020603050405020304" pitchFamily="18" charset="0"/>
              </a:rPr>
              <a:t> </a:t>
            </a:r>
            <a:endParaRPr lang="en-US" altLang="en-US" sz="440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5" name="Picture 4" descr="Captur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778" y="2735253"/>
            <a:ext cx="7120035" cy="26809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77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1030238" y="1089025"/>
            <a:ext cx="7448653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Trao đổi với bạn rồi vẽ và tô màu các hình theo mẫu sau: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434934"/>
            <a:ext cx="68421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>
                <a:solidFill>
                  <a:srgbClr val="0000FF"/>
                </a:solidFill>
                <a:cs typeface="Times New Roman" panose="02020603050405020304" pitchFamily="18" charset="0"/>
              </a:rPr>
              <a:t>Bài thực hành </a:t>
            </a:r>
            <a:endParaRPr lang="en-US" altLang="en-US" sz="280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1" name="Picture 10" descr="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908" y="2552688"/>
            <a:ext cx="6097671" cy="35386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28596" y="1089025"/>
            <a:ext cx="7886808" cy="1354124"/>
          </a:xfrm>
          <a:prstGeom prst="round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457200">
              <a:lnSpc>
                <a:spcPct val="150000"/>
              </a:lnSpc>
              <a:defRPr/>
            </a:pPr>
            <a:r>
              <a:rPr lang="en-US" sz="2800" b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2: Trao đổi với bạn rồi vẽ và tô màu các hình theo mẫu sau:</a:t>
            </a:r>
            <a:endParaRPr lang="en-US" sz="28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176291" y="434934"/>
            <a:ext cx="68421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 defTabSz="457200"/>
            <a:r>
              <a:rPr lang="vi-VN" altLang="en-US" sz="2800">
                <a:solidFill>
                  <a:srgbClr val="0000FF"/>
                </a:solidFill>
                <a:cs typeface="Times New Roman" panose="02020603050405020304" pitchFamily="18" charset="0"/>
              </a:rPr>
              <a:t>Bài thực hành </a:t>
            </a:r>
            <a:endParaRPr lang="en-US" altLang="en-US" sz="2800">
              <a:solidFill>
                <a:srgbClr val="0000FF"/>
              </a:solidFill>
              <a:cs typeface="Times New Roman" panose="02020603050405020304" pitchFamily="18" charset="0"/>
            </a:endParaRPr>
          </a:p>
        </p:txBody>
      </p:sp>
      <p:pic>
        <p:nvPicPr>
          <p:cNvPr id="10" name="Picture 9" descr="34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090" y="2552688"/>
            <a:ext cx="5440437" cy="3487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Slit</Template>
  <TotalTime>5</TotalTime>
  <Words>363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nguyen van phu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Quy ñoàng maãu soá caùc phaân soá</dc:title>
  <dc:creator>nguyen cao minh</dc:creator>
  <cp:lastModifiedBy>Nhulam</cp:lastModifiedBy>
  <cp:revision>428</cp:revision>
  <dcterms:created xsi:type="dcterms:W3CDTF">2007-01-31T15:27:00Z</dcterms:created>
  <dcterms:modified xsi:type="dcterms:W3CDTF">2019-12-09T06:56:17Z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